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89" r:id="rId3"/>
    <p:sldId id="290" r:id="rId4"/>
    <p:sldId id="292" r:id="rId5"/>
    <p:sldId id="257" r:id="rId6"/>
    <p:sldId id="269" r:id="rId7"/>
    <p:sldId id="278" r:id="rId8"/>
    <p:sldId id="270" r:id="rId9"/>
    <p:sldId id="271" r:id="rId10"/>
    <p:sldId id="274" r:id="rId11"/>
    <p:sldId id="275" r:id="rId12"/>
    <p:sldId id="291" r:id="rId13"/>
    <p:sldId id="276" r:id="rId14"/>
    <p:sldId id="283" r:id="rId15"/>
    <p:sldId id="273" r:id="rId16"/>
    <p:sldId id="285" r:id="rId17"/>
    <p:sldId id="262" r:id="rId18"/>
    <p:sldId id="286" r:id="rId19"/>
    <p:sldId id="287" r:id="rId20"/>
    <p:sldId id="288" r:id="rId21"/>
    <p:sldId id="284" r:id="rId22"/>
    <p:sldId id="279" r:id="rId23"/>
    <p:sldId id="281" r:id="rId24"/>
    <p:sldId id="280" r:id="rId25"/>
    <p:sldId id="282" r:id="rId26"/>
    <p:sldId id="268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FF3300"/>
    <a:srgbClr val="FF6600"/>
    <a:srgbClr val="FF7C80"/>
    <a:srgbClr val="00FF00"/>
    <a:srgbClr val="66FF33"/>
    <a:srgbClr val="BEE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1" autoAdjust="0"/>
    <p:restoredTop sz="95301" autoAdjust="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C7D3D-77BC-4D60-AD86-F8C80517D92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84E93-F103-4E9F-ABB3-DB77A1E76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8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84E93-F103-4E9F-ABB3-DB77A1E7617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4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84E93-F103-4E9F-ABB3-DB77A1E761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5E79-8A06-4D26-99C5-2663B1FD50C6}" type="datetime1">
              <a:rPr lang="ru-RU" smtClean="0"/>
              <a:t>23.09.2013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40C0-129E-450D-9E6B-A67130DE9A24}" type="datetime1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F29-2BCC-4F1C-A366-54CBEE9FA5BA}" type="datetime1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95DB8A-4489-4305-B0E0-1FF9DBBAD9D1}" type="datetime1">
              <a:rPr lang="ru-RU" smtClean="0"/>
              <a:t>23.09.2013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B44-59FC-440D-A1CF-585A926512CC}" type="datetime1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D591-25D4-41F2-92AC-0A707847CFCF}" type="datetime1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2481-99CD-4E85-8A2C-629F734A4001}" type="datetime1">
              <a:rPr lang="ru-RU" smtClean="0"/>
              <a:t>23.09.2013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67F-6634-4062-8045-898B9CDE1C58}" type="datetime1">
              <a:rPr lang="ru-RU" smtClean="0"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15B0-D47B-46E6-9CC0-EF497D7AFA73}" type="datetime1">
              <a:rPr lang="ru-RU" smtClean="0"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981203-4408-4504-903A-313B7EB21391}" type="datetime1">
              <a:rPr lang="ru-RU" smtClean="0"/>
              <a:t>23.09.2013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124-9ED2-4D37-88CB-A8BD1CBE700F}" type="datetime1">
              <a:rPr lang="ru-RU" smtClean="0"/>
              <a:t>23.09.2013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179A1E-8CB3-496F-9F6F-C3BC2963D5CA}" type="datetime1">
              <a:rPr lang="ru-RU" smtClean="0"/>
              <a:t>23.09.2013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C960CB6-57B5-473E-AAEC-301939AEB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adv-portal.ru/" TargetMode="External"/><Relationship Id="rId7" Type="http://schemas.openxmlformats.org/officeDocument/2006/relationships/hyperlink" Target="http://gamef.ru/viewtopic.php?id=303" TargetMode="External"/><Relationship Id="rId2" Type="http://schemas.openxmlformats.org/officeDocument/2006/relationships/hyperlink" Target="http://compgamer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czone.ru/reviews/134" TargetMode="External"/><Relationship Id="rId5" Type="http://schemas.openxmlformats.org/officeDocument/2006/relationships/hyperlink" Target="http://www.psimaster.ru/test-na-internet-zavisimost" TargetMode="External"/><Relationship Id="rId4" Type="http://schemas.openxmlformats.org/officeDocument/2006/relationships/hyperlink" Target="http://start-hlds.3d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42138" cy="222939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800" dirty="0" smtClean="0">
                <a:ln/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n/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Вся правда о компьютерных играх</a:t>
            </a:r>
            <a:endParaRPr lang="ru-RU" b="1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 descr="ts-gam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2924944"/>
            <a:ext cx="3824452" cy="3024336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>
          <a:xfrm>
            <a:off x="5364088" y="6309320"/>
            <a:ext cx="3581400" cy="38404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Васильченкова</a:t>
            </a:r>
            <a:r>
              <a:rPr lang="ru-RU" dirty="0" smtClean="0">
                <a:solidFill>
                  <a:schemeClr val="bg1"/>
                </a:solidFill>
              </a:rPr>
              <a:t> И.А.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МБОУ "СОШ№1" учитель информатики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Пагубно действуют на психику 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бродилки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леталки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преимущественно динамические игры, от них очень тяжело оторваться ввиду их безостановочного сюжета. В этих игрушках льётся кровь, а информационной начинки практически никакой.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Самой вредной, безусловно, считается 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Counter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Strike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Миллионы тинэйджеров по всему миру рубятся в неё сутками, и не всегда «запросто так». Единицы на турнирах по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кантре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выигрывают деньги, но миллионы и миллионы их же и проигрывают, не задумываясь, что проигрывают не только деньги, но и время. </a:t>
            </a:r>
          </a:p>
          <a:p>
            <a:endParaRPr lang="ru-RU" dirty="0"/>
          </a:p>
        </p:txBody>
      </p:sp>
      <p:pic>
        <p:nvPicPr>
          <p:cNvPr id="4" name="Рисунок 3" descr="73149_tnf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5104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reenHunter_04Aug_1922_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37112"/>
            <a:ext cx="3024336" cy="226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6" y="6347733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33843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Меньше воздействуют на психику 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«гонки» и «спортивные»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типа футбольных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Fifa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или баскетбольных «NBA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Live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Есть ещё хоккейные, бейсбольные и другие. Эти игрушки по психическому воздействию примерно нейтральны – вреда не приносят, но и пользы от них тоже никакой, только напрасная трата времени. </a:t>
            </a:r>
          </a:p>
          <a:p>
            <a:endParaRPr lang="ru-RU" dirty="0"/>
          </a:p>
        </p:txBody>
      </p:sp>
      <p:pic>
        <p:nvPicPr>
          <p:cNvPr id="4" name="Рисунок 3" descr="x2ysr4g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33133"/>
            <a:ext cx="6444208" cy="362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>
          <a:xfrm>
            <a:off x="4735105" y="6470685"/>
            <a:ext cx="3581400" cy="384048"/>
          </a:xfrm>
        </p:spPr>
        <p:txBody>
          <a:bodyPr/>
          <a:lstStyle/>
          <a:p>
            <a:r>
              <a:rPr lang="ru-RU" dirty="0" err="1" smtClean="0"/>
              <a:t>Васильченкова</a:t>
            </a:r>
            <a:r>
              <a:rPr lang="ru-RU" dirty="0" smtClean="0"/>
              <a:t> И.А. МБОУ "СОШ№1" учитель информатики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Первыми компьютерными играми были стратегические (</a:t>
            </a:r>
            <a:r>
              <a:rPr lang="ru-RU" dirty="0" err="1">
                <a:solidFill>
                  <a:schemeClr val="bg1"/>
                </a:solidFill>
              </a:rPr>
              <a:t>strategy</a:t>
            </a:r>
            <a:r>
              <a:rPr lang="ru-RU" dirty="0">
                <a:solidFill>
                  <a:schemeClr val="bg1"/>
                </a:solidFill>
              </a:rPr>
              <a:t>). Большинство людей считает, что эти игры развивают мышление и расширяют кругозор. Прототипом стратегических игр являются шахматы. Для некоторых игроков прелесть стратегических игр заключается в том, что они дают возможность почувствовать себя лидером, человеком наделенным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властью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но </a:t>
            </a:r>
            <a:r>
              <a:rPr lang="ru-RU" dirty="0">
                <a:solidFill>
                  <a:schemeClr val="bg1"/>
                </a:solidFill>
              </a:rPr>
              <a:t>не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обремененным </a:t>
            </a:r>
            <a:r>
              <a:rPr lang="ru-RU" dirty="0">
                <a:solidFill>
                  <a:schemeClr val="bg1"/>
                </a:solidFill>
              </a:rPr>
              <a:t>той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ответственностью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которая </a:t>
            </a:r>
            <a:r>
              <a:rPr lang="ru-RU" dirty="0">
                <a:solidFill>
                  <a:schemeClr val="bg1"/>
                </a:solidFill>
              </a:rPr>
              <a:t>сопровождает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реальную </a:t>
            </a:r>
            <a:r>
              <a:rPr lang="ru-RU" dirty="0">
                <a:solidFill>
                  <a:schemeClr val="bg1"/>
                </a:solidFill>
              </a:rPr>
              <a:t>власть.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3321258"/>
            <a:ext cx="4397131" cy="352515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6354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3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6632"/>
            <a:ext cx="8532793" cy="65184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Итак, гордость творения «игрушечных»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программеров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стратегии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виды игрушек признаны большинством не только не вредными, но даже полезными! Характер их предусматривает проблему, которая должна решаться не за счёт быстрого и точного нажатия клавиш, а за счёт выбора верной стратегии и тактики ведения действий, то есть самого настоящего интеллекта, мозгов игрока. Кто не верит – попробуйте сами поиграть хотя бы в мирную Цивилизацию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Сivilization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sity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Кстати, войны не всегда вымышленные.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Играя, например, в «Козаки» («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Cossacs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можно неплохо пополнить свои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познания в истории. Кроме того,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появляется настоящий интерес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изучить историю того самого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периода, в котором происходит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игровое действие. </a:t>
            </a:r>
          </a:p>
          <a:p>
            <a:endParaRPr lang="ru-RU" dirty="0"/>
          </a:p>
        </p:txBody>
      </p:sp>
      <p:pic>
        <p:nvPicPr>
          <p:cNvPr id="4" name="Рисунок 3" descr="CivilizationIV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3347"/>
            <a:ext cx="3924281" cy="263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82921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524000"/>
            <a:ext cx="4265616" cy="4572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Тактика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охватывает изучение, разработку, подготовку и ведение всех видов деятельности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44280" cy="4572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Страте́гия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 — общий, план какой-либо деятельности, охватывающий длительный период времени, способ достижения сложной цели.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04664"/>
            <a:ext cx="7158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Тактика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и Стратегия</a:t>
            </a:r>
            <a:endParaRPr lang="ru-RU" sz="5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8" name="Рисунок 7" descr="iCAKIBO2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1128"/>
            <a:ext cx="3091271" cy="2060848"/>
          </a:xfrm>
          <a:prstGeom prst="rect">
            <a:avLst/>
          </a:prstGeom>
        </p:spPr>
      </p:pic>
      <p:pic>
        <p:nvPicPr>
          <p:cNvPr id="9" name="Рисунок 8" descr="505335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3323861" cy="2492896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ПОЛЬЗА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Компьютерные игры  развивают: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скорость реакции; 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мелкую моторику рук;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визуальное восприятие объектов;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память и внимание;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логическое мышление;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зрительно-моторную координацию.</a:t>
            </a:r>
          </a:p>
          <a:p>
            <a:pPr>
              <a:buNone/>
            </a:pPr>
            <a:r>
              <a:rPr lang="ru-RU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Компьютерные игры учат ребенка: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классифицировать и обобщать;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аналитически мыслить в нестандартной ситуации;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добиваться своей цели;</a:t>
            </a:r>
          </a:p>
          <a:p>
            <a:pPr lvl="0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совершенствовать интеллектуальные навыки.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357938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А какой же тогда ВРЕД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72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Плохо то, что при не соблюдении режима компьютер превращается из друга во врага. Нельзя забывать о том, что все хорошо в меру. Добрые замечательные игры, столь полезные, могут стать и вредными.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Слишком длительное нахождение перед компьютером может привести к ухудшению зрения, а также к психологической зависимости ребенка от виртуального мира.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>    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70" y="6237312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57150">
                  <a:solidFill>
                    <a:schemeClr val="tx2">
                      <a:lumMod val="50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Точка зрения ученых!!!</a:t>
            </a:r>
            <a:endParaRPr lang="ru-RU" sz="4400" b="1" dirty="0">
              <a:ln w="57150">
                <a:solidFill>
                  <a:schemeClr val="tx2">
                    <a:lumMod val="50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94148" y="2535700"/>
            <a:ext cx="7772400" cy="38576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Раздражительность</a:t>
            </a: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Неспособность   сосредоточиться</a:t>
            </a: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Трудности в общении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раздраж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48" y="1988840"/>
            <a:ext cx="1664187" cy="1428760"/>
          </a:xfrm>
          <a:prstGeom prst="rect">
            <a:avLst/>
          </a:prstGeom>
        </p:spPr>
      </p:pic>
      <p:pic>
        <p:nvPicPr>
          <p:cNvPr id="5" name="Рисунок 4" descr="боль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24" y="3212976"/>
            <a:ext cx="1643074" cy="1638981"/>
          </a:xfrm>
          <a:prstGeom prst="rect">
            <a:avLst/>
          </a:prstGeom>
        </p:spPr>
      </p:pic>
      <p:pic>
        <p:nvPicPr>
          <p:cNvPr id="6" name="Рисунок 5" descr="ссора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79" y="5013176"/>
            <a:ext cx="1818516" cy="1357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933" y="141277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Заядлые игроки жалуются  на: 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4" y="6357938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5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5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429684" cy="396044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Компьютерные игры изменяют строение мозга, выяснили ученые. Как показали исследования, геймеры страдают от увеличения так называемого вентрального </a:t>
            </a:r>
            <a:r>
              <a:rPr lang="ru-RU" sz="2400" dirty="0" err="1">
                <a:solidFill>
                  <a:schemeClr val="bg1"/>
                </a:solidFill>
              </a:rPr>
              <a:t>стриатума</a:t>
            </a:r>
            <a:r>
              <a:rPr lang="ru-RU" sz="2400" dirty="0">
                <a:solidFill>
                  <a:schemeClr val="bg1"/>
                </a:solidFill>
              </a:rPr>
              <a:t>, который еще называют центром вознаграждения. Эта часть мозга активизируется, когда человек испытывает удовольствие от победы. Кстати, интересный факт: со временем геймеры начинают испытывать удовольствие не от выигрыша, а от самого процесса.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2952328" cy="29326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182954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64807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Мнение родителей и учителей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340768"/>
            <a:ext cx="7772400" cy="2659736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Родители:</a:t>
            </a:r>
          </a:p>
          <a:p>
            <a:endParaRPr lang="ru-RU" sz="1300" b="1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От компьютера не оторвать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Домашние дела выполняет «из-под палки»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Мало времени проводят на свежем воздухе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Поговорить по-человечески некогда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143380"/>
            <a:ext cx="821537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Учителя:</a:t>
            </a:r>
          </a:p>
          <a:p>
            <a:endParaRPr lang="ru-RU" sz="1100" dirty="0" smtClean="0"/>
          </a:p>
          <a:p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Необходимо выбирать логические и развивающие игры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Проводить за компьютером не более 30 минут</a:t>
            </a:r>
            <a:endParaRPr lang="ru-RU" sz="3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343982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8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80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65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65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1060" y="1772816"/>
            <a:ext cx="66573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наша жизнь?</a:t>
            </a:r>
          </a:p>
          <a:p>
            <a:pPr algn="ctr"/>
            <a:r>
              <a:rPr lang="ru-RU" sz="60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Игра…</a:t>
            </a:r>
            <a:endParaRPr lang="ru-RU" sz="60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64" y="6093296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2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642942"/>
          </a:xfrm>
        </p:spPr>
        <p:txBody>
          <a:bodyPr/>
          <a:lstStyle/>
          <a:p>
            <a:pPr algn="ctr"/>
            <a:r>
              <a:rPr lang="ru-RU" sz="4400" b="1" dirty="0" smtClean="0">
                <a:ln w="3200">
                  <a:solidFill>
                    <a:srgbClr val="FF3300"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Выводы:</a:t>
            </a:r>
            <a:endParaRPr lang="ru-RU" sz="4400" b="1" dirty="0">
              <a:ln w="3200">
                <a:solidFill>
                  <a:srgbClr val="FF3300">
                    <a:alpha val="25000"/>
                  </a:srgbClr>
                </a:solidFill>
                <a:prstDash val="solid"/>
                <a:round/>
              </a:ln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64" y="1052736"/>
            <a:ext cx="8715436" cy="5214974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FF"/>
                </a:solidFill>
              </a:rPr>
              <a:t>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Ученые-исследователи предупреждают о том, что компьютерные игры оказывают влияние на психику ребенка, эмоциональность и творческие способности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Увлекаются компьютерными играми в основном мальчики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Родители относятся к увлечению своих детей компьютерными играми отрицательно и педагоги, в основном, поддерживают их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42" y="6237312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4529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Тест: «Зависим ли ты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Интернета?»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tips_checkli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5256584" cy="3942438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28" y="6257311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1. Как часто Вы обнаруживаете, что задержались в сети дольше, чем задумывали?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Как часто Вы забрасываете свои домашние обязанности, чтобы провести больше времени в сети?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Как часто Вы предпочитаете развлечения в Интернете близости со своим партнером?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Как часто Вы строите новые отношения с друзьями по сети?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Как часто Ваши знакомые жалуются по поводу количества времени, что Вы проводите в сети?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200">
                  <a:solidFill>
                    <a:srgbClr val="C00000"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Ответы даются по пятибалльной шкале: </a:t>
            </a:r>
            <a:br>
              <a:rPr lang="ru-RU" sz="2800" b="1" dirty="0" smtClean="0">
                <a:ln w="3200">
                  <a:solidFill>
                    <a:srgbClr val="C00000"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3200">
                  <a:solidFill>
                    <a:srgbClr val="C00000"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1 – очень редко, 2 – иногда, 3 – часто, 4 – очень часто, 5 - всегда</a:t>
            </a:r>
            <a:endParaRPr lang="ru-RU" sz="2800" dirty="0">
              <a:ln w="3200">
                <a:solidFill>
                  <a:srgbClr val="C00000">
                    <a:alpha val="25000"/>
                  </a:srgbClr>
                </a:solidFill>
                <a:prstDash val="solid"/>
                <a:round/>
              </a:ln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237312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Как часто из-за времени, проведенном в сети страдает Ваше образование?</a:t>
            </a:r>
            <a:b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Как часто Вы проверяете электронную почту, прежде чем заняться чем-то другим?</a:t>
            </a:r>
            <a:b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Как часто страдает Ваша эффективность или продуктивность в работе из-за использования Интернета?</a:t>
            </a:r>
            <a:b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Как часто Вы сопротивляетесь разговору или скрываете, если Вас спрашивают о том, что Вы делала в сети?</a:t>
            </a:r>
            <a:b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Как часто Вы отодвигаете на второй план неприятные мысли о своей жизни, заменяя их успокаивающими мыслями об Интернете?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02" y="6165304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11. Как часто Вы чувствуете приятое предвкушение от предстоящего выхода в сеть?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Как часто Вы боитесь, что жизнь без Интернета станет скучной, пустой и безынтересной?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 Как часто Вы раздражаетесь, кричите, если что-то отрывает Вас, когда Вы находитесь в сети?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 Как часто Вы теряете сон, когда поздно находитесь  в сети?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 Как часто Вы чувствуете, что поглощены Интернетом, когда не находитесь в сети, или воображаете, что Вы там?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165304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16. Как часто вы замечаете свои слова «еще пару минут...», когда находитесь в сети?</a:t>
            </a:r>
            <a:b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17. Как часто Вы пытаетесь безуспешно урезать время пребывания в сети? </a:t>
            </a:r>
            <a:b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18. Как часто Вы пытаетесь скрыть количество времени пребывания в сети?</a:t>
            </a:r>
            <a:b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19. Как часто Вы предпочитаете находиться в сети вместо того, чтобы встретиться с людьми?</a:t>
            </a:r>
            <a:b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20. Как часто Вы чувствуете подавленность, плохое настроение, нервничаете, когда Вы не в сети, что вскоре исчезает, стоит Вам выйти в Интернет?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При сумме баллов 50-79 стоит учитывать серьезное влияние Интернета на вашу жизнь.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При сумме баллов 80 и выше, у Вас с высокой долей вероятности Интернет-зависимость и Вам необходима помощь специалиста.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61" y="6237312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404664"/>
            <a:ext cx="4714908" cy="385765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перейдешь меру, то самое приятное станет самым неприятным…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Демокрит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mokrit_1974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311362" cy="4547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357938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1371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Источники: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340768"/>
            <a:ext cx="7924800" cy="504056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http://ru.wikipedia.org/wiki/%</a:t>
            </a:r>
            <a:r>
              <a:rPr lang="en-US" sz="2400" dirty="0" smtClean="0">
                <a:hlinkClick r:id="rId2"/>
              </a:rPr>
              <a:t>D0%A2%D0%B0%D0%BA%D1%82%D0%B8%D0%BA%D0%B0</a:t>
            </a:r>
            <a:endParaRPr lang="ru-RU" sz="2400" dirty="0" smtClean="0">
              <a:hlinkClick r:id="rId2"/>
            </a:endParaRPr>
          </a:p>
          <a:p>
            <a:r>
              <a:rPr lang="en-US" sz="2400" dirty="0">
                <a:hlinkClick r:id="rId2"/>
              </a:rPr>
              <a:t>http://ru.wikipedia.org/wiki/%D1%F2%F0%E0%F2%E5%E3%E8%FF</a:t>
            </a:r>
            <a:endParaRPr lang="ru-RU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compgamer.ru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www.adv-portal.ru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start-hlds.3dn.ru</a:t>
            </a:r>
            <a:endParaRPr lang="ru-RU" sz="2400" dirty="0" smtClean="0"/>
          </a:p>
          <a:p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www.psimaster.ru/test-na-internet-zavisimost</a:t>
            </a:r>
            <a:endParaRPr lang="ru-RU" sz="2400" dirty="0" smtClean="0"/>
          </a:p>
          <a:p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www.mczone.ru/reviews/134</a:t>
            </a:r>
            <a:endParaRPr lang="ru-RU" sz="2400" dirty="0" smtClean="0"/>
          </a:p>
          <a:p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</a:t>
            </a:r>
            <a:r>
              <a:rPr lang="en-US" sz="2400" dirty="0" smtClean="0">
                <a:hlinkClick r:id="rId7"/>
              </a:rPr>
              <a:t>gamef.ru/viewtopic.php?id=303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90" y="6165304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0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763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Многие выбирают компьютерные игры как способ расслабиться после тяжелого трудового дня.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Другие прибегают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к ним с целью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развеять </a:t>
            </a:r>
            <a:r>
              <a:rPr lang="ru-RU" sz="3200" dirty="0">
                <a:solidFill>
                  <a:schemeClr val="bg1"/>
                </a:solidFill>
              </a:rPr>
              <a:t>скуку.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>
                <a:solidFill>
                  <a:schemeClr val="bg1"/>
                </a:solidFill>
              </a:rPr>
              <a:t>любом </a:t>
            </a:r>
            <a:r>
              <a:rPr lang="ru-RU" sz="3200" dirty="0" smtClean="0">
                <a:solidFill>
                  <a:schemeClr val="bg1"/>
                </a:solidFill>
              </a:rPr>
              <a:t>случае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игры </a:t>
            </a:r>
            <a:r>
              <a:rPr lang="ru-RU" sz="3200" dirty="0" smtClean="0">
                <a:solidFill>
                  <a:schemeClr val="bg1"/>
                </a:solidFill>
              </a:rPr>
              <a:t>помогают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скрасить досуг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ru-RU" sz="3200" dirty="0">
                <a:solidFill>
                  <a:schemeClr val="bg1"/>
                </a:solidFill>
              </a:rPr>
              <a:t>незаметно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провести </a:t>
            </a:r>
            <a:r>
              <a:rPr lang="ru-RU" sz="3200" dirty="0">
                <a:solidFill>
                  <a:schemeClr val="bg1"/>
                </a:solidFill>
              </a:rPr>
              <a:t>время.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424" y="1628800"/>
            <a:ext cx="5184576" cy="440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357938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4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Для кого то </a:t>
            </a:r>
            <a:r>
              <a:rPr lang="ru-RU" dirty="0">
                <a:solidFill>
                  <a:schemeClr val="bg1"/>
                </a:solidFill>
              </a:rPr>
              <a:t>притягательна возможность раз за разом проходить уровни, делая это наилучшим способом. Для таких людей не так важно выиграть, как выиграть идеальным образом. </a:t>
            </a:r>
            <a:r>
              <a:rPr lang="ru-RU" dirty="0" smtClean="0">
                <a:solidFill>
                  <a:schemeClr val="bg1"/>
                </a:solidFill>
              </a:rPr>
              <a:t>Некоторые, </a:t>
            </a:r>
            <a:r>
              <a:rPr lang="ru-RU" dirty="0">
                <a:solidFill>
                  <a:schemeClr val="bg1"/>
                </a:solidFill>
              </a:rPr>
              <a:t>наоборот, хотят быстрее пройти новую игру, и готовы это делать, используя любые подсказки и готовые пароли, им неинтересен сам интеллектуальный процесс игры и поиск вариантов ее прохождения, им нужны просто сильные ощущения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>
                <a:solidFill>
                  <a:schemeClr val="bg1"/>
                </a:solidFill>
              </a:rPr>
              <a:t>новизны. После чего </a:t>
            </a:r>
            <a:r>
              <a:rPr lang="ru-RU" dirty="0" smtClean="0">
                <a:solidFill>
                  <a:schemeClr val="bg1"/>
                </a:solidFill>
              </a:rPr>
              <a:t>они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теряют интерес к игрушке </a:t>
            </a:r>
            <a:r>
              <a:rPr lang="ru-RU" dirty="0" smtClean="0">
                <a:solidFill>
                  <a:schemeClr val="bg1"/>
                </a:solidFill>
              </a:rPr>
              <a:t>и уже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скорее ищут </a:t>
            </a:r>
            <a:r>
              <a:rPr lang="ru-RU" dirty="0" smtClean="0">
                <a:solidFill>
                  <a:schemeClr val="bg1"/>
                </a:solidFill>
              </a:rPr>
              <a:t>новую </a:t>
            </a:r>
            <a:r>
              <a:rPr lang="ru-RU" dirty="0">
                <a:solidFill>
                  <a:schemeClr val="bg1"/>
                </a:solidFill>
              </a:rPr>
              <a:t>игру,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которая </a:t>
            </a:r>
            <a:r>
              <a:rPr lang="ru-RU" dirty="0">
                <a:solidFill>
                  <a:schemeClr val="bg1"/>
                </a:solidFill>
              </a:rPr>
              <a:t>даст им </a:t>
            </a:r>
            <a:r>
              <a:rPr lang="ru-RU" dirty="0" smtClean="0">
                <a:solidFill>
                  <a:schemeClr val="bg1"/>
                </a:solidFill>
              </a:rPr>
              <a:t>новые </a:t>
            </a:r>
            <a:r>
              <a:rPr lang="ru-RU" dirty="0">
                <a:solidFill>
                  <a:schemeClr val="bg1"/>
                </a:solidFill>
              </a:rPr>
              <a:t>эмоции.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88872"/>
            <a:ext cx="3091973" cy="3071359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Васильченкова И.А. МБОУ "СОШ№1" учитель информатики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7854190" cy="2736304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Цели и задачи  урока: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Компьютерные игры - вредно или полезно?</a:t>
            </a:r>
          </a:p>
          <a:p>
            <a:pPr marL="914400" lvl="1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обзор компьютерных игр</a:t>
            </a:r>
          </a:p>
          <a:p>
            <a:pPr marL="914400" lvl="1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Сопоставить и проанализировать точки зрения ученых по данному вопросу</a:t>
            </a:r>
          </a:p>
          <a:p>
            <a:pPr marL="914400" lvl="1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Исследовать  Интернет зависимость</a:t>
            </a:r>
          </a:p>
          <a:p>
            <a:pPr lvl="1" algn="just">
              <a:buClr>
                <a:srgbClr val="FFFF00"/>
              </a:buClr>
            </a:pP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072">
            <a:off x="4947457" y="565851"/>
            <a:ext cx="3814886" cy="2581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v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772">
            <a:off x="471375" y="498788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85" y="6357938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76672"/>
            <a:ext cx="5849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пользе и вреде компьютерных игр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О пользе и вреде компьютерных игр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1857557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что ужасного скрывают в себе компьютерные игры?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Вот некоторые из отрицательных эффектов: уменьшение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подвижности, ухудшение остроты зрения, сужение круга интересов.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некоторые игры, считается, могут провоцировать агрессивное поведение.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Кроме того, игры заставляют жить людей в каком-то другом мире, по другим правилам, отрывая человека от реальности.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Рассмотрим негативные и позитивные факторы более подробно.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9" y="6189587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Все компьютерные игры могут быть </a:t>
            </a:r>
            <a:r>
              <a:rPr lang="ru-RU" i="1" u="sng" dirty="0" smtClean="0">
                <a:solidFill>
                  <a:schemeClr val="bg1"/>
                </a:solidFill>
              </a:rPr>
              <a:t>динамическими и нединамическими</a:t>
            </a:r>
            <a:r>
              <a:rPr lang="ru-RU" u="sng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Если Вы в любой момент можете отойти от компьютера, скажем, на час, а затем вернуться и продолжить прерванную игру с того места, то эта игра </a:t>
            </a:r>
            <a:r>
              <a:rPr lang="ru-RU" i="1" u="sng" dirty="0" smtClean="0">
                <a:solidFill>
                  <a:schemeClr val="bg1"/>
                </a:solidFill>
              </a:rPr>
              <a:t>нединамическая</a:t>
            </a:r>
            <a:r>
              <a:rPr lang="ru-RU" dirty="0" smtClean="0">
                <a:solidFill>
                  <a:schemeClr val="bg1"/>
                </a:solidFill>
              </a:rPr>
              <a:t>.  </a:t>
            </a:r>
            <a:r>
              <a:rPr lang="ru-RU" i="1" u="sng" dirty="0" smtClean="0">
                <a:solidFill>
                  <a:schemeClr val="bg1"/>
                </a:solidFill>
              </a:rPr>
              <a:t>Динамические игры </a:t>
            </a:r>
            <a:r>
              <a:rPr lang="ru-RU" dirty="0" smtClean="0">
                <a:solidFill>
                  <a:schemeClr val="bg1"/>
                </a:solidFill>
              </a:rPr>
              <a:t>не предоставляют времени на размышления, в таких играх нельзя отвлекаться не то что на час, но даже на секунду. Такие игры требуют быстрой реакции и хорошего владения клавиатурой и мышью.</a:t>
            </a:r>
          </a:p>
          <a:p>
            <a:endParaRPr lang="ru-RU" dirty="0"/>
          </a:p>
        </p:txBody>
      </p:sp>
      <p:pic>
        <p:nvPicPr>
          <p:cNvPr id="5" name="Рисунок 4" descr="terran-marine-cinemat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9096" y="4365104"/>
            <a:ext cx="499490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169298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orph.ru/img/articles/o-polze-i-vrede-kompjuternyh-igr/screenshot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05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73306"/>
            <a:ext cx="86044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жанра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"я ищу"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внимание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Самым большим вредом, наносимым компьютером считается неблагоприятное воздействие на зрение. Особенно эта проблема была актуальна в те времена мониторов с электронно-лучевыми трубками. Теперь же смотреть на монитор не вреднее, чем рассматривать альбом с фотографиями.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зрения вредна неподвижность зрачка, так как в этом случае глаз плохо увлажняется слезой,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в играх этого типа,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приходится пробегать глазами весь экран в поисках очередного предмета.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4" y="6237312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42_arkanoid-4000-125_82315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5" y="4653136"/>
            <a:ext cx="2939819" cy="220486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Приключенческие игры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популярны. Но все они одноразовые, так как при знании верного пути выиграть ничего не стоит. Играющий в такую игру не может накопить никакого опыта. Они позволяют погрузиться в фантастический мир, стать участником интересных событий. Приключенческие игры могут быть 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аркадами и </a:t>
            </a:r>
            <a:r>
              <a:rPr lang="ru-RU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квестами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Аркады обычно требуют от игрока хорошей реакции, 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предлагают распутать клубок тайн. Среди приключенческих игр есть и игры класса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survival-horror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(в переводе–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«выживание в ужасе»)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–их сюжет похож на сюжет фильма ужасов. О влиянии таких игр стоит задуматься.</a:t>
            </a:r>
          </a:p>
          <a:p>
            <a:endParaRPr lang="ru-RU" dirty="0"/>
          </a:p>
        </p:txBody>
      </p:sp>
      <p:pic>
        <p:nvPicPr>
          <p:cNvPr id="8" name="Рисунок 7" descr="bg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17132"/>
            <a:ext cx="2987824" cy="224086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19" y="6357938"/>
            <a:ext cx="2921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ysClr val="windowText" lastClr="000000"/>
      </a:dk1>
      <a:lt1>
        <a:sysClr val="window" lastClr="FFFFFF"/>
      </a:lt1>
      <a:dk2>
        <a:srgbClr val="BFBFBF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1423</TotalTime>
  <Words>1304</Words>
  <Application>Microsoft Office PowerPoint</Application>
  <PresentationFormat>Экран (4:3)</PresentationFormat>
  <Paragraphs>122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  Вся правда о компьютерных играх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ПОЛЬЗА </vt:lpstr>
      <vt:lpstr>А какой же тогда ВРЕД? </vt:lpstr>
      <vt:lpstr>Точка зрения ученых!!!</vt:lpstr>
      <vt:lpstr>Презентация PowerPoint</vt:lpstr>
      <vt:lpstr>Мнение родителей и учителей</vt:lpstr>
      <vt:lpstr>Выводы:</vt:lpstr>
      <vt:lpstr>Презентация PowerPoint</vt:lpstr>
      <vt:lpstr>Ответы даются по пятибалльной шкале:  1 – очень редко, 2 – иногда, 3 – часто, 4 – очень часто, 5 - всегда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учебно – научная конференция Мешают или помогают компьютерные игры общению</dc:title>
  <dc:creator>Admin</dc:creator>
  <cp:lastModifiedBy>LNV</cp:lastModifiedBy>
  <cp:revision>213</cp:revision>
  <dcterms:created xsi:type="dcterms:W3CDTF">2010-11-22T17:54:31Z</dcterms:created>
  <dcterms:modified xsi:type="dcterms:W3CDTF">2013-09-23T17:33:08Z</dcterms:modified>
</cp:coreProperties>
</file>